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62"/>
  </p:handoutMasterIdLst>
  <p:sldIdLst>
    <p:sldId id="256" r:id="rId2"/>
    <p:sldId id="321" r:id="rId3"/>
    <p:sldId id="316" r:id="rId4"/>
    <p:sldId id="317" r:id="rId5"/>
    <p:sldId id="285" r:id="rId6"/>
    <p:sldId id="257" r:id="rId7"/>
    <p:sldId id="287" r:id="rId8"/>
    <p:sldId id="288" r:id="rId9"/>
    <p:sldId id="289" r:id="rId10"/>
    <p:sldId id="290" r:id="rId11"/>
    <p:sldId id="258" r:id="rId12"/>
    <p:sldId id="291" r:id="rId13"/>
    <p:sldId id="259" r:id="rId14"/>
    <p:sldId id="292" r:id="rId15"/>
    <p:sldId id="293" r:id="rId16"/>
    <p:sldId id="295" r:id="rId17"/>
    <p:sldId id="296" r:id="rId18"/>
    <p:sldId id="297" r:id="rId19"/>
    <p:sldId id="260" r:id="rId20"/>
    <p:sldId id="299" r:id="rId21"/>
    <p:sldId id="300" r:id="rId22"/>
    <p:sldId id="322" r:id="rId23"/>
    <p:sldId id="261" r:id="rId24"/>
    <p:sldId id="301" r:id="rId25"/>
    <p:sldId id="262" r:id="rId26"/>
    <p:sldId id="302" r:id="rId27"/>
    <p:sldId id="263" r:id="rId28"/>
    <p:sldId id="303" r:id="rId29"/>
    <p:sldId id="264" r:id="rId30"/>
    <p:sldId id="304" r:id="rId31"/>
    <p:sldId id="305" r:id="rId32"/>
    <p:sldId id="266" r:id="rId33"/>
    <p:sldId id="307" r:id="rId34"/>
    <p:sldId id="308" r:id="rId35"/>
    <p:sldId id="310" r:id="rId36"/>
    <p:sldId id="268" r:id="rId37"/>
    <p:sldId id="269" r:id="rId38"/>
    <p:sldId id="311" r:id="rId39"/>
    <p:sldId id="313" r:id="rId40"/>
    <p:sldId id="314" r:id="rId41"/>
    <p:sldId id="270" r:id="rId42"/>
    <p:sldId id="271" r:id="rId43"/>
    <p:sldId id="272" r:id="rId44"/>
    <p:sldId id="323" r:id="rId45"/>
    <p:sldId id="273" r:id="rId46"/>
    <p:sldId id="274" r:id="rId47"/>
    <p:sldId id="275" r:id="rId48"/>
    <p:sldId id="315" r:id="rId49"/>
    <p:sldId id="318" r:id="rId50"/>
    <p:sldId id="319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320" r:id="rId59"/>
    <p:sldId id="283" r:id="rId60"/>
    <p:sldId id="284" r:id="rId61"/>
  </p:sldIdLst>
  <p:sldSz cx="12192000" cy="6858000"/>
  <p:notesSz cx="6858000" cy="9144000"/>
  <p:embeddedFontLs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Fira Sans" panose="020B0503050000020004" pitchFamily="34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579"/>
    <a:srgbClr val="7030A0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8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rgbClr val="FFFFFF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093615"/>
            <a:ext cx="4663440" cy="467184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4663440" cy="403375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97352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919728"/>
            <a:ext cx="4663440" cy="40316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016" y="6236898"/>
            <a:ext cx="3724995" cy="37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geekygirlsarah.com/primer-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fp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7005" y="6236898"/>
            <a:ext cx="3724995" cy="37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@geekygirlsarah #kcdc16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6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i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0795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Functional Programming Concepts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Examples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Why Use Functional Programming?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Look at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6937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It’s not new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(Languages and ideas been around since the 1950s)</a:t>
            </a:r>
          </a:p>
        </p:txBody>
      </p:sp>
    </p:spTree>
    <p:extLst>
      <p:ext uri="{BB962C8B-B14F-4D97-AF65-F5344CB8AC3E}">
        <p14:creationId xmlns:p14="http://schemas.microsoft.com/office/powerpoint/2010/main" val="27322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Built on ideas of lambda calculus</a:t>
            </a:r>
          </a:p>
          <a:p>
            <a:pPr marL="0" indent="0">
              <a:buNone/>
            </a:pPr>
            <a:r>
              <a:rPr lang="en-US" dirty="0"/>
              <a:t>developed in the 1930s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(I promise, I won’t cover </a:t>
            </a:r>
            <a:r>
              <a:rPr lang="en-US" sz="2400" dirty="0" smtClean="0"/>
              <a:t>this today)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08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Functions:</a:t>
            </a:r>
          </a:p>
          <a:p>
            <a:endParaRPr lang="en-US" dirty="0"/>
          </a:p>
          <a:p>
            <a:r>
              <a:rPr lang="en-US" dirty="0"/>
              <a:t>Function that, given a certain input, </a:t>
            </a:r>
            <a:r>
              <a:rPr lang="en-US" b="1" i="1" dirty="0"/>
              <a:t>always</a:t>
            </a:r>
            <a:r>
              <a:rPr lang="en-US" dirty="0"/>
              <a:t> produces the same output.</a:t>
            </a:r>
          </a:p>
        </p:txBody>
      </p:sp>
    </p:spTree>
    <p:extLst>
      <p:ext uri="{BB962C8B-B14F-4D97-AF65-F5344CB8AC3E}">
        <p14:creationId xmlns:p14="http://schemas.microsoft.com/office/powerpoint/2010/main" val="35871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functions don’t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7642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 effects include:</a:t>
            </a:r>
          </a:p>
          <a:p>
            <a:endParaRPr lang="en-US" dirty="0"/>
          </a:p>
          <a:p>
            <a:r>
              <a:rPr lang="en-US" dirty="0"/>
              <a:t>Time, file access, database access, previous function calls, etc.</a:t>
            </a:r>
          </a:p>
        </p:txBody>
      </p:sp>
    </p:spTree>
    <p:extLst>
      <p:ext uri="{BB962C8B-B14F-4D97-AF65-F5344CB8AC3E}">
        <p14:creationId xmlns:p14="http://schemas.microsoft.com/office/powerpoint/2010/main" val="20790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input is never pure (duh)</a:t>
            </a:r>
          </a:p>
        </p:txBody>
      </p:sp>
    </p:spTree>
    <p:extLst>
      <p:ext uri="{BB962C8B-B14F-4D97-AF65-F5344CB8AC3E}">
        <p14:creationId xmlns:p14="http://schemas.microsoft.com/office/powerpoint/2010/main" val="14928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by reference is never pure</a:t>
            </a:r>
          </a:p>
        </p:txBody>
      </p:sp>
    </p:spTree>
    <p:extLst>
      <p:ext uri="{BB962C8B-B14F-4D97-AF65-F5344CB8AC3E}">
        <p14:creationId xmlns:p14="http://schemas.microsoft.com/office/powerpoint/2010/main" val="41438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– 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Nearly impossible to write 100% pure function programs</a:t>
            </a:r>
          </a:p>
        </p:txBody>
      </p:sp>
    </p:spTree>
    <p:extLst>
      <p:ext uri="{BB962C8B-B14F-4D97-AF65-F5344CB8AC3E}">
        <p14:creationId xmlns:p14="http://schemas.microsoft.com/office/powerpoint/2010/main" val="40712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sin(x)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Returns the sine of angle x</a:t>
            </a:r>
          </a:p>
        </p:txBody>
      </p:sp>
    </p:spTree>
    <p:extLst>
      <p:ext uri="{BB962C8B-B14F-4D97-AF65-F5344CB8AC3E}">
        <p14:creationId xmlns:p14="http://schemas.microsoft.com/office/powerpoint/2010/main" val="28092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91" y="0"/>
            <a:ext cx="8177817" cy="61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str.length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Returns the length of the string </a:t>
            </a:r>
            <a:r>
              <a:rPr lang="en-US" dirty="0" err="1"/>
              <a:t>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getAccountNumberFromDb</a:t>
            </a:r>
            <a:r>
              <a:rPr lang="en-US" dirty="0">
                <a:latin typeface="Consolas" panose="020B0609020204030204" pitchFamily="49" charset="0"/>
              </a:rPr>
              <a:t>(name)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kidding…   definitely not pure</a:t>
            </a:r>
          </a:p>
        </p:txBody>
      </p:sp>
    </p:spTree>
    <p:extLst>
      <p:ext uri="{BB962C8B-B14F-4D97-AF65-F5344CB8AC3E}">
        <p14:creationId xmlns:p14="http://schemas.microsoft.com/office/powerpoint/2010/main" val="34798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– Pure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functions, when given certain input, always produce certain 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Pure functions don’t have side effects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User input is never pure (duh)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Call by reference is never pure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Nearly impossible to write 100% of a project in pure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Referential transparency:</a:t>
            </a:r>
            <a:br>
              <a:rPr lang="en-US" dirty="0"/>
            </a:br>
            <a:endParaRPr lang="en-US" dirty="0"/>
          </a:p>
          <a:p>
            <a:pPr marL="0" lvl="1" indent="0">
              <a:spcBef>
                <a:spcPts val="1300"/>
              </a:spcBef>
              <a:buNone/>
            </a:pPr>
            <a:r>
              <a:rPr lang="en-US" dirty="0"/>
              <a:t>Any expression that can replace </a:t>
            </a:r>
            <a:r>
              <a:rPr lang="en-US" dirty="0" smtClean="0"/>
              <a:t>a function with its return value with </a:t>
            </a:r>
            <a:r>
              <a:rPr lang="en-US" dirty="0"/>
              <a:t>no behavior changes</a:t>
            </a:r>
          </a:p>
        </p:txBody>
      </p:sp>
    </p:spTree>
    <p:extLst>
      <p:ext uri="{BB962C8B-B14F-4D97-AF65-F5344CB8AC3E}">
        <p14:creationId xmlns:p14="http://schemas.microsoft.com/office/powerpoint/2010/main" val="1875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Referential </a:t>
            </a:r>
            <a:r>
              <a:rPr lang="en-US" dirty="0"/>
              <a:t>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Example: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 algn="ctr">
              <a:buNone/>
            </a:pPr>
            <a:r>
              <a:rPr lang="en-US" dirty="0"/>
              <a:t>If x = 3…</a:t>
            </a:r>
          </a:p>
          <a:p>
            <a:pPr marL="4572" lvl="1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x + 5 = 8</a:t>
            </a:r>
            <a:br>
              <a:rPr lang="en-US" dirty="0"/>
            </a:br>
            <a:r>
              <a:rPr lang="en-US" dirty="0"/>
              <a:t>3 + 5 = 8</a:t>
            </a:r>
          </a:p>
        </p:txBody>
      </p:sp>
    </p:spTree>
    <p:extLst>
      <p:ext uri="{BB962C8B-B14F-4D97-AF65-F5344CB8AC3E}">
        <p14:creationId xmlns:p14="http://schemas.microsoft.com/office/powerpoint/2010/main" val="39417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In mathematics, all functions are transparent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r>
              <a:rPr lang="en-US" dirty="0"/>
              <a:t>In programming, this is NOT the case</a:t>
            </a:r>
          </a:p>
        </p:txBody>
      </p:sp>
    </p:spTree>
    <p:extLst>
      <p:ext uri="{BB962C8B-B14F-4D97-AF65-F5344CB8AC3E}">
        <p14:creationId xmlns:p14="http://schemas.microsoft.com/office/powerpoint/2010/main" val="531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dirty="0"/>
              <a:t>Pure functions </a:t>
            </a:r>
            <a:r>
              <a:rPr lang="en-US" i="1" dirty="0"/>
              <a:t>always</a:t>
            </a:r>
            <a:r>
              <a:rPr lang="en-US" dirty="0"/>
              <a:t> have referential transparency</a:t>
            </a:r>
          </a:p>
        </p:txBody>
      </p:sp>
    </p:spTree>
    <p:extLst>
      <p:ext uri="{BB962C8B-B14F-4D97-AF65-F5344CB8AC3E}">
        <p14:creationId xmlns:p14="http://schemas.microsoft.com/office/powerpoint/2010/main" val="13665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Assignments are NOT transparent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panose="020B0609020204030204" pitchFamily="49" charset="0"/>
              </a:rPr>
              <a:t>x </a:t>
            </a:r>
            <a:r>
              <a:rPr lang="en-US" dirty="0">
                <a:latin typeface="Consolas" panose="020B0609020204030204" pitchFamily="49" charset="0"/>
              </a:rPr>
              <a:t>= x + 1</a:t>
            </a:r>
          </a:p>
        </p:txBody>
      </p:sp>
    </p:spTree>
    <p:extLst>
      <p:ext uri="{BB962C8B-B14F-4D97-AF65-F5344CB8AC3E}">
        <p14:creationId xmlns:p14="http://schemas.microsoft.com/office/powerpoint/2010/main" val="7998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Referential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err="1" smtClean="0">
                <a:latin typeface="Consolas" panose="020B0609020204030204" pitchFamily="49" charset="0"/>
              </a:rPr>
              <a:t>def</a:t>
            </a:r>
            <a:r>
              <a:rPr lang="en-US" sz="3600" dirty="0" smtClean="0">
                <a:latin typeface="Consolas" panose="020B0609020204030204" pitchFamily="49" charset="0"/>
              </a:rPr>
              <a:t> </a:t>
            </a:r>
            <a:r>
              <a:rPr lang="en-US" sz="3600" dirty="0" err="1">
                <a:latin typeface="Consolas" panose="020B0609020204030204" pitchFamily="49" charset="0"/>
              </a:rPr>
              <a:t>addOne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dirty="0" err="1">
                <a:latin typeface="Consolas" panose="020B0609020204030204" pitchFamily="49" charset="0"/>
              </a:rPr>
              <a:t>int</a:t>
            </a:r>
            <a:r>
              <a:rPr lang="en-US" sz="3600" dirty="0">
                <a:latin typeface="Consolas" panose="020B0609020204030204" pitchFamily="49" charset="0"/>
              </a:rPr>
              <a:t> x):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 return x + 1</a:t>
            </a:r>
            <a:r>
              <a:rPr lang="en-US" sz="3600" dirty="0" smtClean="0">
                <a:latin typeface="Consolas" panose="020B0609020204030204" pitchFamily="49" charset="0"/>
              </a:rPr>
              <a:t>;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If x and y are the same, then</a:t>
            </a:r>
          </a:p>
          <a:p>
            <a:pPr marL="4572" lvl="1" indent="0">
              <a:buNone/>
            </a:pP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dirty="0" err="1" smtClean="0">
                <a:latin typeface="Consolas" panose="020B0609020204030204" pitchFamily="49" charset="0"/>
              </a:rPr>
              <a:t>addOne</a:t>
            </a:r>
            <a:r>
              <a:rPr lang="en-US" sz="3600" dirty="0" smtClean="0">
                <a:latin typeface="Consolas" panose="020B0609020204030204" pitchFamily="49" charset="0"/>
              </a:rPr>
              <a:t>(x) == </a:t>
            </a:r>
            <a:r>
              <a:rPr lang="en-US" sz="3600" dirty="0" err="1" smtClean="0">
                <a:latin typeface="Consolas" panose="020B0609020204030204" pitchFamily="49" charset="0"/>
              </a:rPr>
              <a:t>addOne</a:t>
            </a:r>
            <a:r>
              <a:rPr lang="en-US" sz="3600" dirty="0" smtClean="0">
                <a:latin typeface="Consolas" panose="020B0609020204030204" pitchFamily="49" charset="0"/>
              </a:rPr>
              <a:t>(y)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function:</a:t>
            </a:r>
          </a:p>
          <a:p>
            <a:endParaRPr lang="en-US" dirty="0"/>
          </a:p>
          <a:p>
            <a:r>
              <a:rPr lang="en-US" dirty="0" smtClean="0"/>
              <a:t>A function without a name</a:t>
            </a:r>
          </a:p>
          <a:p>
            <a:r>
              <a:rPr lang="en-US" dirty="0" smtClean="0"/>
              <a:t>(Also called an anonymous function)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KC People:</a:t>
            </a:r>
          </a:p>
          <a:p>
            <a:r>
              <a:rPr lang="en-US" dirty="0" smtClean="0"/>
              <a:t>What is your favorite experience at KCDC?</a:t>
            </a:r>
          </a:p>
          <a:p>
            <a:endParaRPr lang="en-US" dirty="0"/>
          </a:p>
          <a:p>
            <a:r>
              <a:rPr lang="en-US" dirty="0" smtClean="0"/>
              <a:t>Other cities: </a:t>
            </a:r>
          </a:p>
          <a:p>
            <a:r>
              <a:rPr lang="en-US" dirty="0" smtClean="0"/>
              <a:t>What’s your favorite KC experience so far?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8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Usually for higher level functions or to pass arguments to </a:t>
            </a:r>
            <a:r>
              <a:rPr lang="en-US" sz="3600" dirty="0" smtClean="0"/>
              <a:t>one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>Usually used once to a few </a:t>
            </a:r>
            <a:r>
              <a:rPr lang="en-US" sz="3600" dirty="0" smtClean="0"/>
              <a:t>times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44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/>
              <a:t>Can’t be recursive</a:t>
            </a:r>
            <a:r>
              <a:rPr lang="en-US" sz="3600" dirty="0" smtClean="0"/>
              <a:t>*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 otherwise they need a name or some way of maintaining state</a:t>
            </a:r>
            <a:r>
              <a:rPr lang="en-US" sz="2000" dirty="0" smtClean="0"/>
              <a:t>**</a:t>
            </a:r>
          </a:p>
          <a:p>
            <a:pPr marL="4572" lvl="1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** which is possible but outside of this </a:t>
            </a:r>
            <a:r>
              <a:rPr lang="en-US" sz="2000" dirty="0" smtClean="0"/>
              <a:t>scope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2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f = lambda x:  x*x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print f(5)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2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</a:t>
            </a:r>
            <a:r>
              <a:rPr lang="en-US" dirty="0" smtClean="0"/>
              <a:t>values</a:t>
            </a:r>
          </a:p>
          <a:p>
            <a:endParaRPr lang="en-US" dirty="0"/>
          </a:p>
          <a:p>
            <a:r>
              <a:rPr lang="en-US" dirty="0"/>
              <a:t>Functions can be passed as values into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(Warning: mind blowing example ahead)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- Lambda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200" dirty="0" err="1">
                <a:latin typeface="Consolas" panose="020B0609020204030204" pitchFamily="49" charset="0"/>
              </a:rPr>
              <a:t>def</a:t>
            </a:r>
            <a:r>
              <a:rPr lang="en-US" sz="3200" dirty="0">
                <a:latin typeface="Consolas" panose="020B0609020204030204" pitchFamily="49" charset="0"/>
              </a:rPr>
              <a:t> divide(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</a:t>
            </a:r>
            <a:r>
              <a:rPr lang="en-US" sz="32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>
                <a:latin typeface="Consolas" panose="020B0609020204030204" pitchFamily="49" charset="0"/>
              </a:rPr>
              <a:t>/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y</a:t>
            </a:r>
          </a:p>
          <a:p>
            <a:pPr marL="0" indent="0">
              <a:buNone/>
            </a:pPr>
            <a:endParaRPr lang="en-US" sz="32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Consolas" panose="020B0609020204030204" pitchFamily="49" charset="0"/>
              </a:rPr>
              <a:t>def</a:t>
            </a:r>
            <a:r>
              <a:rPr lang="en-US" sz="3200" dirty="0" smtClean="0">
                <a:latin typeface="Consolas" panose="020B0609020204030204" pitchFamily="49" charset="0"/>
              </a:rPr>
              <a:t> </a:t>
            </a:r>
            <a:r>
              <a:rPr lang="en-US" sz="3200" dirty="0">
                <a:latin typeface="Consolas" panose="020B0609020204030204" pitchFamily="49" charset="0"/>
              </a:rPr>
              <a:t>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):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return lambda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: divide 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r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d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  <a:br>
              <a:rPr lang="en-US" sz="3200" dirty="0">
                <a:latin typeface="Consolas" panose="020B0609020204030204" pitchFamily="49" charset="0"/>
              </a:rPr>
            </a:br>
            <a:endParaRPr lang="en-US" sz="3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half </a:t>
            </a:r>
            <a:r>
              <a:rPr lang="en-US" sz="3200" dirty="0">
                <a:latin typeface="Consolas" panose="020B0609020204030204" pitchFamily="49" charset="0"/>
              </a:rPr>
              <a:t>= divisor(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</a:rPr>
              <a:t>2</a:t>
            </a:r>
            <a:r>
              <a:rPr lang="en-US" sz="32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print </a:t>
            </a:r>
            <a:r>
              <a:rPr lang="en-US" sz="3200" dirty="0">
                <a:latin typeface="Consolas" panose="020B0609020204030204" pitchFamily="49" charset="0"/>
              </a:rPr>
              <a:t>half(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32</a:t>
            </a:r>
            <a:r>
              <a:rPr lang="en-US" sz="32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Line Callout 2 4"/>
          <p:cNvSpPr/>
          <p:nvPr/>
        </p:nvSpPr>
        <p:spPr>
          <a:xfrm>
            <a:off x="5856514" y="3701143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123611"/>
              <a:gd name="adj6" fmla="val -114863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56514" y="3712027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lambda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r: divide(r, 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>
            <a:off x="5856514" y="5349105"/>
            <a:ext cx="3091542" cy="391886"/>
          </a:xfrm>
          <a:prstGeom prst="borderCallout2">
            <a:avLst>
              <a:gd name="adj1" fmla="val 18750"/>
              <a:gd name="adj2" fmla="val -786"/>
              <a:gd name="adj3" fmla="val 18750"/>
              <a:gd name="adj4" fmla="val -16667"/>
              <a:gd name="adj5" fmla="val -68056"/>
              <a:gd name="adj6" fmla="val -110499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56513" y="5371659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divide(32,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3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/>
      <p:bldP spid="8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- 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0563" lvl="2" indent="-690563"/>
            <a:r>
              <a:rPr lang="en-US" dirty="0"/>
              <a:t>Monads</a:t>
            </a:r>
          </a:p>
          <a:p>
            <a:pPr marL="690563" lvl="2" indent="-690563"/>
            <a:r>
              <a:rPr lang="en-US" dirty="0"/>
              <a:t>Closures</a:t>
            </a:r>
          </a:p>
          <a:p>
            <a:pPr marL="690563" lvl="2" indent="-690563"/>
            <a:r>
              <a:rPr lang="en-US" dirty="0" err="1" smtClean="0"/>
              <a:t>Functors</a:t>
            </a:r>
            <a:endParaRPr lang="en-US" dirty="0" smtClean="0"/>
          </a:p>
          <a:p>
            <a:pPr marL="690563" lvl="2" indent="-690563"/>
            <a:endParaRPr lang="en-US" dirty="0"/>
          </a:p>
          <a:p>
            <a:r>
              <a:rPr lang="en-US" dirty="0"/>
              <a:t>Outside of the scope of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dirty="0"/>
              <a:t>Pure functions are simpler and faster to write</a:t>
            </a:r>
          </a:p>
        </p:txBody>
      </p:sp>
    </p:spTree>
    <p:extLst>
      <p:ext uri="{BB962C8B-B14F-4D97-AF65-F5344CB8AC3E}">
        <p14:creationId xmlns:p14="http://schemas.microsoft.com/office/powerpoint/2010/main" val="27614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Pure functions that work correctly wil</a:t>
            </a:r>
            <a:r>
              <a:rPr lang="en-US" dirty="0" smtClean="0"/>
              <a:t>l </a:t>
            </a:r>
            <a:r>
              <a:rPr lang="en-US" sz="3600" i="1" dirty="0" smtClean="0"/>
              <a:t>always</a:t>
            </a:r>
            <a:r>
              <a:rPr lang="en-US" sz="3600" dirty="0" smtClean="0"/>
              <a:t> work correctly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38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Stack </a:t>
            </a:r>
            <a:r>
              <a:rPr lang="en-US" sz="3600" dirty="0"/>
              <a:t>traces are a </a:t>
            </a:r>
            <a:r>
              <a:rPr lang="en-US" sz="3600" dirty="0" smtClean="0"/>
              <a:t>pain in OOP</a:t>
            </a:r>
          </a:p>
          <a:p>
            <a:pPr marL="4572" lvl="1" indent="0">
              <a:buNone/>
            </a:pPr>
            <a:endParaRPr lang="en-US" sz="3600" dirty="0"/>
          </a:p>
          <a:p>
            <a:pPr marL="4572" lvl="1" indent="0">
              <a:buNone/>
            </a:pPr>
            <a:r>
              <a:rPr lang="en-US" sz="3600" dirty="0" smtClean="0"/>
              <a:t>Stack traces in FP simplify things</a:t>
            </a:r>
          </a:p>
        </p:txBody>
      </p:sp>
    </p:spTree>
    <p:extLst>
      <p:ext uri="{BB962C8B-B14F-4D97-AF65-F5344CB8AC3E}">
        <p14:creationId xmlns:p14="http://schemas.microsoft.com/office/powerpoint/2010/main" val="37793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A Primer on Functional Programming</a:t>
            </a: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4767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No side effects makes unit tests pass reliably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lvl="1" indent="0">
              <a:buNone/>
            </a:pPr>
            <a:r>
              <a:rPr lang="en-US" sz="3600" dirty="0" smtClean="0"/>
              <a:t>Global </a:t>
            </a:r>
            <a:r>
              <a:rPr lang="en-US" sz="3600" dirty="0"/>
              <a:t>state of program isn’t affected by pure </a:t>
            </a:r>
            <a:r>
              <a:rPr lang="en-US" sz="3600" dirty="0" smtClean="0"/>
              <a:t>functions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85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</a:t>
            </a:r>
            <a:r>
              <a:rPr lang="en-US" dirty="0"/>
              <a:t>is WAY </a:t>
            </a:r>
            <a:r>
              <a:rPr lang="en-US" dirty="0" smtClean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29654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ends up better as functions are designed </a:t>
            </a:r>
            <a:r>
              <a:rPr lang="en-US" dirty="0" smtClean="0"/>
              <a:t>better</a:t>
            </a:r>
          </a:p>
          <a:p>
            <a:endParaRPr lang="en-US" dirty="0"/>
          </a:p>
          <a:p>
            <a:pPr lvl="2"/>
            <a:r>
              <a:rPr lang="en-US" dirty="0"/>
              <a:t>Better small modules -&gt; better large </a:t>
            </a: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Functional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Pure functions are simpler and faster to </a:t>
            </a:r>
            <a:r>
              <a:rPr lang="en-US" dirty="0" smtClean="0"/>
              <a:t>write</a:t>
            </a:r>
          </a:p>
          <a:p>
            <a:pPr lvl="1"/>
            <a:r>
              <a:rPr lang="en-US" dirty="0"/>
              <a:t>Pure functions that work correctly will </a:t>
            </a:r>
            <a:r>
              <a:rPr lang="en-US" i="1" dirty="0"/>
              <a:t>always</a:t>
            </a:r>
            <a:r>
              <a:rPr lang="en-US" dirty="0"/>
              <a:t> work </a:t>
            </a:r>
            <a:r>
              <a:rPr lang="en-US" dirty="0" smtClean="0"/>
              <a:t>correctly</a:t>
            </a:r>
          </a:p>
          <a:p>
            <a:pPr lvl="1"/>
            <a:r>
              <a:rPr lang="en-US" dirty="0" smtClean="0"/>
              <a:t>Stack </a:t>
            </a:r>
            <a:r>
              <a:rPr lang="en-US" dirty="0"/>
              <a:t>traces in FP simplify </a:t>
            </a:r>
            <a:r>
              <a:rPr lang="en-US" dirty="0" smtClean="0"/>
              <a:t>things</a:t>
            </a:r>
          </a:p>
          <a:p>
            <a:pPr lvl="1"/>
            <a:r>
              <a:rPr lang="en-US" dirty="0"/>
              <a:t>No side effects makes unit tests pass </a:t>
            </a:r>
            <a:r>
              <a:rPr lang="en-US" dirty="0" smtClean="0"/>
              <a:t>reliably </a:t>
            </a:r>
            <a:endParaRPr lang="en-US" dirty="0"/>
          </a:p>
          <a:p>
            <a:pPr lvl="1"/>
            <a:r>
              <a:rPr lang="en-US" dirty="0"/>
              <a:t>Global state of program isn’t affected by pure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/>
              <a:t>Concurrency is WAY </a:t>
            </a:r>
            <a:r>
              <a:rPr lang="en-US" dirty="0" smtClean="0"/>
              <a:t>easier</a:t>
            </a:r>
          </a:p>
          <a:p>
            <a:pPr lvl="1"/>
            <a:r>
              <a:rPr lang="en-US" dirty="0" smtClean="0"/>
              <a:t>Functions are designed better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small modules -&gt; better large </a:t>
            </a:r>
            <a:r>
              <a:rPr lang="en-US" dirty="0" smtClean="0"/>
              <a:t>modules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" lvl="1" indent="0">
              <a:buNone/>
            </a:pPr>
            <a:r>
              <a:rPr lang="en-US" sz="3600" dirty="0" smtClean="0"/>
              <a:t>In a moment, everyone will stand up.</a:t>
            </a:r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Start at the beginning of the room with 0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Take the previous number, add 1 to it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Say the number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Sit down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Last person reports the total</a:t>
            </a:r>
          </a:p>
        </p:txBody>
      </p:sp>
    </p:spTree>
    <p:extLst>
      <p:ext uri="{BB962C8B-B14F-4D97-AF65-F5344CB8AC3E}">
        <p14:creationId xmlns:p14="http://schemas.microsoft.com/office/powerpoint/2010/main" val="18190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" lvl="1" indent="0">
              <a:buNone/>
            </a:pPr>
            <a:r>
              <a:rPr lang="en-US" sz="3600" dirty="0"/>
              <a:t>In a </a:t>
            </a:r>
            <a:r>
              <a:rPr lang="en-US" sz="3600" dirty="0" smtClean="0"/>
              <a:t>moment, everyone will stand up.</a:t>
            </a:r>
            <a:endParaRPr lang="en-US" sz="3600" dirty="0"/>
          </a:p>
          <a:p>
            <a:pPr lvl="1"/>
            <a:endParaRPr lang="en-US" sz="3600" dirty="0"/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Find a neighbor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Take their total and add 1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Neighbor sits down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Return your result to person next to you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You sit down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dirty="0" smtClean="0"/>
              <a:t>Extra volunteer will count the array of results (end of each row), add them up</a:t>
            </a:r>
          </a:p>
          <a:p>
            <a:pPr marL="747522" lvl="1" indent="-742950">
              <a:buFont typeface="+mj-lt"/>
              <a:buAutoNum type="arabicPeriod"/>
            </a:pPr>
            <a:r>
              <a:rPr lang="en-US" sz="3600" dirty="0" smtClean="0"/>
              <a:t>Volunteer will return the final result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49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Activity 1 resembles a for or while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x = x + 1</a:t>
            </a:r>
            <a:r>
              <a:rPr lang="en-US" dirty="0"/>
              <a:t> type thought</a:t>
            </a:r>
          </a:p>
          <a:p>
            <a:pPr lvl="1"/>
            <a:r>
              <a:rPr lang="en-US" dirty="0"/>
              <a:t>Took a long time</a:t>
            </a:r>
          </a:p>
          <a:p>
            <a:pPr lvl="1"/>
            <a:r>
              <a:rPr lang="en-US" dirty="0"/>
              <a:t>n </a:t>
            </a:r>
            <a:r>
              <a:rPr lang="en-US" dirty="0" smtClean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829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Functional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Activity 2 resembles concurrent recursive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countPerson</a:t>
            </a:r>
            <a:r>
              <a:rPr lang="en-US" dirty="0" smtClean="0">
                <a:latin typeface="Consolas" panose="020B0609020204030204" pitchFamily="49" charset="0"/>
              </a:rPr>
              <a:t> (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</a:t>
            </a:r>
            <a:r>
              <a:rPr lang="en-US" dirty="0" err="1" smtClean="0">
                <a:latin typeface="Consolas" panose="020B0609020204030204" pitchFamily="49" charset="0"/>
              </a:rPr>
              <a:t>theirNum</a:t>
            </a:r>
            <a:r>
              <a:rPr lang="en-US" dirty="0" smtClean="0">
                <a:latin typeface="Consolas" panose="020B0609020204030204" pitchFamily="49" charset="0"/>
              </a:rPr>
              <a:t> + 1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def</a:t>
            </a:r>
            <a:r>
              <a:rPr lang="en-US" dirty="0" smtClean="0">
                <a:latin typeface="Consolas" panose="020B0609020204030204" pitchFamily="49" charset="0"/>
              </a:rPr>
              <a:t> rows 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return sum(</a:t>
            </a:r>
            <a:r>
              <a:rPr lang="en-US" dirty="0" err="1" smtClean="0">
                <a:latin typeface="Consolas" panose="020B0609020204030204" pitchFamily="49" charset="0"/>
              </a:rPr>
              <a:t>arrayValues</a:t>
            </a:r>
            <a:r>
              <a:rPr lang="en-US" dirty="0" smtClean="0">
                <a:latin typeface="Consolas" panose="020B0609020204030204" pitchFamily="49" charset="0"/>
              </a:rPr>
              <a:t>) + 1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Multiple sets counted at the same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Much faster and fewer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79" y="186813"/>
            <a:ext cx="5068839" cy="5397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err="1" smtClean="0"/>
              <a:t>jk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58471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Curtesy of Jessica Kerr (@</a:t>
            </a:r>
            <a:r>
              <a:rPr lang="en-US" sz="2400" b="1" dirty="0" err="1" smtClean="0">
                <a:solidFill>
                  <a:schemeClr val="bg1"/>
                </a:solidFill>
              </a:rPr>
              <a:t>jessitron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04" y="353022"/>
            <a:ext cx="4463028" cy="523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(Pure)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err="1"/>
              <a:t>Agda</a:t>
            </a:r>
            <a:endParaRPr lang="en-US" dirty="0"/>
          </a:p>
          <a:p>
            <a:r>
              <a:rPr lang="en-US" dirty="0"/>
              <a:t>Charity</a:t>
            </a:r>
          </a:p>
          <a:p>
            <a:r>
              <a:rPr lang="en-US" dirty="0"/>
              <a:t>Clean</a:t>
            </a:r>
          </a:p>
          <a:p>
            <a:r>
              <a:rPr lang="en-US" dirty="0"/>
              <a:t>Coq</a:t>
            </a:r>
          </a:p>
          <a:p>
            <a:r>
              <a:rPr lang="en-US" dirty="0"/>
              <a:t>Curry</a:t>
            </a:r>
          </a:p>
          <a:p>
            <a:r>
              <a:rPr lang="en-US" dirty="0"/>
              <a:t>Elm</a:t>
            </a:r>
          </a:p>
          <a:p>
            <a:r>
              <a:rPr lang="en-US" dirty="0" err="1"/>
              <a:t>Frege</a:t>
            </a:r>
            <a:endParaRPr lang="en-US" dirty="0"/>
          </a:p>
          <a:p>
            <a:r>
              <a:rPr lang="en-US" dirty="0"/>
              <a:t>Haskell</a:t>
            </a:r>
          </a:p>
          <a:p>
            <a:r>
              <a:rPr lang="en-US" dirty="0"/>
              <a:t>Hope</a:t>
            </a:r>
          </a:p>
          <a:p>
            <a:r>
              <a:rPr lang="en-US" dirty="0"/>
              <a:t>Joy</a:t>
            </a:r>
          </a:p>
          <a:p>
            <a:r>
              <a:rPr lang="en-US" dirty="0"/>
              <a:t>Mercury</a:t>
            </a:r>
          </a:p>
          <a:p>
            <a:r>
              <a:rPr lang="en-US" dirty="0"/>
              <a:t>Miranda</a:t>
            </a:r>
          </a:p>
          <a:p>
            <a:r>
              <a:rPr lang="en-US" dirty="0"/>
              <a:t>Idris</a:t>
            </a:r>
          </a:p>
          <a:p>
            <a:r>
              <a:rPr lang="en-US" dirty="0" err="1"/>
              <a:t>SequenceL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Functional Languages </a:t>
            </a:r>
            <a:r>
              <a:rPr lang="en-US" dirty="0" smtClean="0"/>
              <a:t>(Not Pure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093615"/>
            <a:ext cx="10753725" cy="4684251"/>
          </a:xfrm>
        </p:spPr>
        <p:txBody>
          <a:bodyPr numCol="3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APL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C++ (since C++11)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C#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Ceylon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Dart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ActionScript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ECMAScript for XML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JavaScript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Jscript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Erlang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Elixir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F</a:t>
            </a:r>
            <a:r>
              <a:rPr lang="en-US" sz="1600" dirty="0" smtClean="0"/>
              <a:t>#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FPr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Groovy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Hop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Java (since Java 8)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Julia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Clojure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Common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Dylan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Emacs</a:t>
            </a:r>
            <a:r>
              <a:rPr lang="en-US" sz="1600" dirty="0"/>
              <a:t> Lisp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LFE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Little b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Logo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Scheme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Racket</a:t>
            </a:r>
          </a:p>
          <a:p>
            <a:pPr marL="347663" lvl="1" indent="-344488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Tea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Mathematica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ML</a:t>
            </a:r>
            <a:endParaRPr lang="en-US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Standard ML</a:t>
            </a:r>
          </a:p>
          <a:p>
            <a:pPr marL="457200" lvl="1" indent="-454025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Ocaml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Nemerle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OPS5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/>
              <a:t>Poplog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Q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Ruby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REFAL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Rust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Scala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Spreadsheets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9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Elm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 (primitive types, lists, tuples, records, unions)</a:t>
            </a:r>
          </a:p>
          <a:p>
            <a:r>
              <a:rPr lang="en-US" dirty="0"/>
              <a:t>Immutable types (keeps data pure by making you create new variables)</a:t>
            </a:r>
          </a:p>
          <a:p>
            <a:r>
              <a:rPr lang="en-US" dirty="0"/>
              <a:t>No runtime exceptions (compiler finds them first)</a:t>
            </a:r>
          </a:p>
          <a:p>
            <a:r>
              <a:rPr lang="en-US" dirty="0"/>
              <a:t>Super friendly error messages</a:t>
            </a:r>
          </a:p>
          <a:p>
            <a:r>
              <a:rPr lang="en-US" dirty="0"/>
              <a:t>Compiles to JavaScript for the </a:t>
            </a:r>
            <a:r>
              <a:rPr lang="en-US" dirty="0" smtClean="0"/>
              <a:t>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Haskell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Pure functional language</a:t>
            </a:r>
          </a:p>
          <a:p>
            <a:r>
              <a:rPr lang="en-US" dirty="0"/>
              <a:t>Statically typed, type inference</a:t>
            </a:r>
          </a:p>
          <a:p>
            <a:r>
              <a:rPr lang="en-US" dirty="0"/>
              <a:t>Lazy evaluation and pattern </a:t>
            </a:r>
            <a:r>
              <a:rPr lang="en-US" dirty="0" smtClean="0"/>
              <a:t>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LISP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</a:t>
            </a:r>
            <a:r>
              <a:rPr lang="en-US" dirty="0" err="1"/>
              <a:t>LISt</a:t>
            </a:r>
            <a:r>
              <a:rPr lang="en-US" dirty="0"/>
              <a:t> Processor”</a:t>
            </a:r>
          </a:p>
          <a:p>
            <a:r>
              <a:rPr lang="en-US" dirty="0"/>
              <a:t>(Known as the language with all the parentheses)</a:t>
            </a:r>
          </a:p>
          <a:p>
            <a:r>
              <a:rPr lang="en-US" dirty="0"/>
              <a:t>NOT a pure functional language</a:t>
            </a:r>
          </a:p>
          <a:p>
            <a:r>
              <a:rPr lang="en-US" dirty="0"/>
              <a:t>Dynamically typed (mostly lists of any type)</a:t>
            </a:r>
          </a:p>
          <a:p>
            <a:r>
              <a:rPr lang="en-US" dirty="0" smtClean="0"/>
              <a:t>Solve on first item in list, recursively solve on rest of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7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- </a:t>
            </a:r>
            <a:r>
              <a:rPr lang="en-US" dirty="0" err="1"/>
              <a:t>Clojure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Dialect of LISP</a:t>
            </a:r>
          </a:p>
          <a:p>
            <a:r>
              <a:rPr lang="en-US" dirty="0"/>
              <a:t>Dynamically typed</a:t>
            </a:r>
          </a:p>
          <a:p>
            <a:r>
              <a:rPr lang="en-US" dirty="0"/>
              <a:t>Runs on Java Virtual Machine (JVM)</a:t>
            </a:r>
          </a:p>
          <a:p>
            <a:r>
              <a:rPr lang="en-US" dirty="0"/>
              <a:t>Used by Amazon, Capital One, Cerner, Groupon, Spotify, many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F#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and Object Oriented (compiles into </a:t>
            </a:r>
            <a:r>
              <a:rPr lang="en-US" dirty="0" err="1"/>
              <a:t>.Net</a:t>
            </a:r>
            <a:r>
              <a:rPr lang="en-US" dirty="0"/>
              <a:t>)</a:t>
            </a:r>
          </a:p>
          <a:p>
            <a:r>
              <a:rPr lang="en-US" dirty="0"/>
              <a:t>Based on </a:t>
            </a:r>
            <a:r>
              <a:rPr lang="en-US" dirty="0" err="1"/>
              <a:t>Ocaml</a:t>
            </a:r>
            <a:r>
              <a:rPr lang="en-US" dirty="0"/>
              <a:t> and C#</a:t>
            </a:r>
          </a:p>
          <a:p>
            <a:r>
              <a:rPr lang="en-US" dirty="0"/>
              <a:t>Strongly typed, but inferred</a:t>
            </a:r>
          </a:p>
          <a:p>
            <a:r>
              <a:rPr lang="en-US" dirty="0"/>
              <a:t>Every statement returns a type</a:t>
            </a:r>
          </a:p>
          <a:p>
            <a:r>
              <a:rPr lang="en-US" dirty="0"/>
              <a:t>Parallelism is easily built into language</a:t>
            </a:r>
          </a:p>
          <a:p>
            <a:r>
              <a:rPr lang="en-US" dirty="0" smtClean="0"/>
              <a:t>Great for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6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</a:t>
            </a:r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Runs on JVM, can use Java libraries/code</a:t>
            </a:r>
          </a:p>
          <a:p>
            <a:r>
              <a:rPr lang="en-US" dirty="0" smtClean="0"/>
              <a:t>Object-oriented (like Java) but functional too</a:t>
            </a:r>
          </a:p>
          <a:p>
            <a:r>
              <a:rPr lang="en-US" dirty="0" smtClean="0"/>
              <a:t>Statically typed</a:t>
            </a:r>
          </a:p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Immutable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8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Functional </a:t>
            </a:r>
            <a:r>
              <a:rPr lang="en-US" dirty="0" smtClean="0"/>
              <a:t>programming </a:t>
            </a:r>
            <a:r>
              <a:rPr lang="en-US" dirty="0"/>
              <a:t>is getting popular, but been around for </a:t>
            </a:r>
            <a:r>
              <a:rPr lang="en-US" dirty="0" smtClean="0"/>
              <a:t>decades</a:t>
            </a:r>
          </a:p>
          <a:p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principles </a:t>
            </a:r>
            <a:r>
              <a:rPr lang="en-US" dirty="0" smtClean="0"/>
              <a:t>makes your </a:t>
            </a:r>
            <a:r>
              <a:rPr lang="en-US" dirty="0"/>
              <a:t>code simpler, smaller, and more reliable</a:t>
            </a:r>
          </a:p>
          <a:p>
            <a:endParaRPr lang="en-US" dirty="0" smtClean="0"/>
          </a:p>
          <a:p>
            <a:r>
              <a:rPr lang="en-US" dirty="0" smtClean="0"/>
              <a:t>There’s many functional </a:t>
            </a:r>
            <a:r>
              <a:rPr lang="en-US" dirty="0"/>
              <a:t>languages </a:t>
            </a:r>
            <a:r>
              <a:rPr lang="en-US" dirty="0" smtClean="0"/>
              <a:t>so you can find one that’s similar to your favorite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heard of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7967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Sarah Withee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smtClean="0"/>
              <a:t>geekygirlsarah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sarah@sarahwithee.com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I’d love to hear how you’re using your </a:t>
            </a:r>
            <a:r>
              <a:rPr lang="en-US" smtClean="0"/>
              <a:t>new knowledge!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done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899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IS a functional programmer?</a:t>
            </a:r>
          </a:p>
        </p:txBody>
      </p:sp>
    </p:spTree>
    <p:extLst>
      <p:ext uri="{BB962C8B-B14F-4D97-AF65-F5344CB8AC3E}">
        <p14:creationId xmlns:p14="http://schemas.microsoft.com/office/powerpoint/2010/main" val="1124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Who has wanted to learn but never had time or good resources?</a:t>
            </a:r>
          </a:p>
        </p:txBody>
      </p:sp>
    </p:spTree>
    <p:extLst>
      <p:ext uri="{BB962C8B-B14F-4D97-AF65-F5344CB8AC3E}">
        <p14:creationId xmlns:p14="http://schemas.microsoft.com/office/powerpoint/2010/main" val="26382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890</TotalTime>
  <Words>1141</Words>
  <Application>Microsoft Office PowerPoint</Application>
  <PresentationFormat>Widescreen</PresentationFormat>
  <Paragraphs>304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Consolas</vt:lpstr>
      <vt:lpstr>Calibri Light</vt:lpstr>
      <vt:lpstr>Arial</vt:lpstr>
      <vt:lpstr>Fira Sans</vt:lpstr>
      <vt:lpstr>Calibri</vt:lpstr>
      <vt:lpstr>Metropolitan</vt:lpstr>
      <vt:lpstr>A Primer on Functional Programming</vt:lpstr>
      <vt:lpstr>PowerPoint Presentation</vt:lpstr>
      <vt:lpstr>PowerPoint Presentation</vt:lpstr>
      <vt:lpstr>A Primer on Functional Programming</vt:lpstr>
      <vt:lpstr>Monads</vt:lpstr>
      <vt:lpstr>Poll</vt:lpstr>
      <vt:lpstr>Poll</vt:lpstr>
      <vt:lpstr>Poll</vt:lpstr>
      <vt:lpstr>Poll</vt:lpstr>
      <vt:lpstr>Intro</vt:lpstr>
      <vt:lpstr>Background</vt:lpstr>
      <vt:lpstr>Background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– Pure Functions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Referential Transparency</vt:lpstr>
      <vt:lpstr>Concepts - Lambda functions</vt:lpstr>
      <vt:lpstr>Concepts - Lambda functions</vt:lpstr>
      <vt:lpstr>Concepts - Lambda functions</vt:lpstr>
      <vt:lpstr>Concepts - Lambda functions</vt:lpstr>
      <vt:lpstr>Concepts - Lambda functions</vt:lpstr>
      <vt:lpstr>PowerPoint Presentation</vt:lpstr>
      <vt:lpstr>Concepts - Lambda functions</vt:lpstr>
      <vt:lpstr>Concepts - Extra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Why Use Functional Languages?</vt:lpstr>
      <vt:lpstr>Activity 1</vt:lpstr>
      <vt:lpstr>Activity 2</vt:lpstr>
      <vt:lpstr>Example of Functional Thinking</vt:lpstr>
      <vt:lpstr>Example of Functional Thinking</vt:lpstr>
      <vt:lpstr>PowerPoint Presentation</vt:lpstr>
      <vt:lpstr>PowerPoint Presentation</vt:lpstr>
      <vt:lpstr>List of Functional Languages (Pure)</vt:lpstr>
      <vt:lpstr>List of Functional Languages (Not Pure)</vt:lpstr>
      <vt:lpstr>Languages - Elm</vt:lpstr>
      <vt:lpstr>Languages - Haskell</vt:lpstr>
      <vt:lpstr>Languages - LISP</vt:lpstr>
      <vt:lpstr>Languages - Clojure</vt:lpstr>
      <vt:lpstr>Languages – F#</vt:lpstr>
      <vt:lpstr>Languages – Scala</vt:lpstr>
      <vt:lpstr>Conclusion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57</cp:revision>
  <dcterms:created xsi:type="dcterms:W3CDTF">2016-05-21T14:20:53Z</dcterms:created>
  <dcterms:modified xsi:type="dcterms:W3CDTF">2016-06-24T18:54:47Z</dcterms:modified>
</cp:coreProperties>
</file>